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5"/>
  </p:notesMasterIdLst>
  <p:sldIdLst>
    <p:sldId id="256" r:id="rId3"/>
    <p:sldId id="258" r:id="rId4"/>
    <p:sldId id="259" r:id="rId5"/>
    <p:sldId id="260" r:id="rId6"/>
    <p:sldId id="262" r:id="rId7"/>
    <p:sldId id="265" r:id="rId8"/>
    <p:sldId id="266" r:id="rId9"/>
    <p:sldId id="286" r:id="rId10"/>
    <p:sldId id="287" r:id="rId11"/>
    <p:sldId id="288" r:id="rId12"/>
    <p:sldId id="289" r:id="rId13"/>
    <p:sldId id="290" r:id="rId14"/>
    <p:sldId id="267" r:id="rId15"/>
    <p:sldId id="269" r:id="rId16"/>
    <p:sldId id="270" r:id="rId17"/>
    <p:sldId id="271" r:id="rId18"/>
    <p:sldId id="272" r:id="rId19"/>
    <p:sldId id="273" r:id="rId20"/>
    <p:sldId id="275" r:id="rId21"/>
    <p:sldId id="277" r:id="rId22"/>
    <p:sldId id="280" r:id="rId23"/>
    <p:sldId id="282" r:id="rId24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image1.tiff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60644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100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114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软件项目管理四个阶段：项目启动、项目规划、项目跟踪控制、项目结束。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0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0310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../&#39033;&#30446;&#23433;&#25490;&#35745;&#21010;/&#39033;&#30446;&#24037;&#20316;&#25972;&#20307;&#35745;&#21010;&#27719;&#24635;-&#27719;&#25253;&#36866;&#29992;.xlsx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../&#38656;&#27714;&#35268;&#26684;&#35828;&#26126;&#20070;/&#22522;&#20110;&#21306;&#22359;&#38142;&#30340;&#23433;&#20840;&#25968;&#25454;&#20849;&#20139;&#31995;&#32479;-&#38656;&#27714;&#35268;&#26684;&#35828;&#26126;&#20070;-v0.90.doc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4" Type="http://schemas.openxmlformats.org/officeDocument/2006/relationships/hyperlink" Target="../&#21518;&#31471;&#22522;&#30784;&#26550;&#26500;-&#20399;&#28155;&#20037;/&#21518;&#31471;&#26550;&#26500;.docx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../&#20250;&#35758;&#35752;&#35770;/&#20250;&#35758;&#32426;&#35201;/&#22522;&#20110;&#21306;&#22359;&#38142;&#25991;&#20214;&#23384;&#20648;-0826-&#25104;&#21592;&#32844;&#36131;&#35282;&#33394;&#21010;&#20998;&#20250;&#35758;&#32426;&#35201;.docx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/>
              <a:t>基于区块链的安全数据共享系统设计</a:t>
            </a:r>
            <a:endParaRPr kumimoji="1" lang="zh-CN" altLang="en-US" sz="40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金晨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做好与美工总监的界面设计对接确认工作，确定系统前端技术架构选型与展现形式，协调规划好前端各模块的编码工作。同时金晨作为测试人员参与各模块功能测试与系统的最终测试工作。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7D3FF39-3D98-9F47-8292-AFFD87033817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16" name="文本框 8">
              <a:extLst>
                <a:ext uri="{FF2B5EF4-FFF2-40B4-BE49-F238E27FC236}">
                  <a16:creationId xmlns:a16="http://schemas.microsoft.com/office/drawing/2014/main" id="{65B3A813-E668-7E46-8E88-CFA3ED64F6FE}"/>
                </a:ext>
              </a:extLst>
            </p:cNvPr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FE4506D-5628-4A4D-95F6-1E473BAB0449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BD41A6C-09C7-554E-B946-AB916C6A60F5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D21446BC-8210-7049-8806-BB35CB75B48C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CEEF97D-A408-624A-A9D0-7165B61DC96A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618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侯添久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确定系统关键实现技术的选型与架构设计，包括数据结构、数据库方案设计，负责前端与后端的整体开发进度规划安排，协调各模块之间的联调测试，组织好前后台之间的系统对接工作。同时侯添久作为后端开发人员参与系统的编码实现过程。 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41EA84A-16B8-D94F-8341-4DFE5C259505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16" name="文本框 8">
              <a:extLst>
                <a:ext uri="{FF2B5EF4-FFF2-40B4-BE49-F238E27FC236}">
                  <a16:creationId xmlns:a16="http://schemas.microsoft.com/office/drawing/2014/main" id="{2A66F419-22A0-BC4F-B9F1-E501F6448907}"/>
                </a:ext>
              </a:extLst>
            </p:cNvPr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D3BBE2C-5285-504B-B923-586485E3260A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E11D6D7-D7E8-204A-9809-FE3C4FA70E47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D9B1502-A4D7-D442-9974-41BAEBB88705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F91ACCE-4B10-614A-A5E4-21B562D4BCC0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207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卢茜君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协助前后端开发人员完成接口联调对接工作，负责各模块的功能测试工作，负责系统的整体测试上线工作。同时卢茜君作为后端开发人员参与系统的编码实现过程。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8662596A-9331-CC40-9C18-A93014861F6E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16" name="文本框 8">
              <a:extLst>
                <a:ext uri="{FF2B5EF4-FFF2-40B4-BE49-F238E27FC236}">
                  <a16:creationId xmlns:a16="http://schemas.microsoft.com/office/drawing/2014/main" id="{BF8DCE5E-8A98-ED4F-952A-C04DCD4036B1}"/>
                </a:ext>
              </a:extLst>
            </p:cNvPr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3929D0F-7A62-814D-928A-35C7B2055529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6CEB834-5D82-0442-BCB2-679D1381F656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A8D3A80-00C6-CC4C-89B3-2E70A44E0F74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B03EC53-0C5C-C246-A0BA-ECD8E7C924C1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325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工作计划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0E48539-5DA0-584D-AD20-7CCADDF2E5D9}"/>
              </a:ext>
            </a:extLst>
          </p:cNvPr>
          <p:cNvGrpSpPr/>
          <p:nvPr/>
        </p:nvGrpSpPr>
        <p:grpSpPr>
          <a:xfrm>
            <a:off x="680814" y="1312137"/>
            <a:ext cx="7528004" cy="1976443"/>
            <a:chOff x="666960" y="979628"/>
            <a:chExt cx="7528004" cy="1976443"/>
          </a:xfrm>
        </p:grpSpPr>
        <p:sp>
          <p:nvSpPr>
            <p:cNvPr id="8" name="文本框 8">
              <a:extLst>
                <a:ext uri="{FF2B5EF4-FFF2-40B4-BE49-F238E27FC236}">
                  <a16:creationId xmlns:a16="http://schemas.microsoft.com/office/drawing/2014/main" id="{31B128A1-C928-4442-8C70-895F2AF553F9}"/>
                </a:ext>
              </a:extLst>
            </p:cNvPr>
            <p:cNvSpPr txBox="1"/>
            <p:nvPr/>
          </p:nvSpPr>
          <p:spPr>
            <a:xfrm>
              <a:off x="666960" y="979628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项目工作进度计划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曹俊燚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5C6E42A-5556-2C45-9ED2-DAE7E9468CEA}"/>
                </a:ext>
              </a:extLst>
            </p:cNvPr>
            <p:cNvSpPr txBox="1"/>
            <p:nvPr/>
          </p:nvSpPr>
          <p:spPr>
            <a:xfrm>
              <a:off x="666960" y="1406078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界面设计工作计划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赵梓清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1FEF104-23C6-4446-957D-BF568D6A046A}"/>
                </a:ext>
              </a:extLst>
            </p:cNvPr>
            <p:cNvSpPr txBox="1"/>
            <p:nvPr/>
          </p:nvSpPr>
          <p:spPr>
            <a:xfrm>
              <a:off x="666960" y="1832528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金晨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6078E69-0768-144E-BCED-A05201B2E093}"/>
                </a:ext>
              </a:extLst>
            </p:cNvPr>
            <p:cNvSpPr txBox="1"/>
            <p:nvPr/>
          </p:nvSpPr>
          <p:spPr>
            <a:xfrm>
              <a:off x="666960" y="2255800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后端开发工作计划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侯添久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6184619-1C21-3F4E-993F-F5F459ADA573}"/>
                </a:ext>
              </a:extLst>
            </p:cNvPr>
            <p:cNvSpPr txBox="1"/>
            <p:nvPr/>
          </p:nvSpPr>
          <p:spPr>
            <a:xfrm>
              <a:off x="666960" y="2679072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测试安排工作计划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卢茜君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6" name="文本框 8">
            <a:hlinkClick r:id="rId3"/>
            <a:extLst>
              <a:ext uri="{FF2B5EF4-FFF2-40B4-BE49-F238E27FC236}">
                <a16:creationId xmlns:a16="http://schemas.microsoft.com/office/drawing/2014/main" id="{C639845D-5065-9545-8714-3992BEC2D75A}"/>
              </a:ext>
            </a:extLst>
          </p:cNvPr>
          <p:cNvSpPr txBox="1"/>
          <p:nvPr/>
        </p:nvSpPr>
        <p:spPr>
          <a:xfrm>
            <a:off x="7867427" y="5070443"/>
            <a:ext cx="7528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工作计划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.excel</a:t>
            </a: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协作管理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3401488" y="1930637"/>
            <a:ext cx="3454792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项目管理方法</a:t>
            </a:r>
            <a:r>
              <a:rPr lang="en-US" altLang="zh-CN" sz="2000" b="1" dirty="0">
                <a:solidFill>
                  <a:schemeClr val="accent3"/>
                </a:solidFill>
              </a:rPr>
              <a:t>----</a:t>
            </a:r>
            <a:r>
              <a:rPr lang="zh-CN" altLang="en-US" sz="2000" b="1" dirty="0">
                <a:solidFill>
                  <a:schemeClr val="accent3"/>
                </a:solidFill>
              </a:rPr>
              <a:t>阶段化管理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9A00302C-62AF-7049-A39C-A20C9D5A52EE}"/>
              </a:ext>
            </a:extLst>
          </p:cNvPr>
          <p:cNvSpPr/>
          <p:nvPr/>
        </p:nvSpPr>
        <p:spPr>
          <a:xfrm>
            <a:off x="3411009" y="2384031"/>
            <a:ext cx="3565400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项目管理工具</a:t>
            </a:r>
            <a:r>
              <a:rPr lang="en-US" altLang="zh-CN" sz="2000" b="1" dirty="0">
                <a:solidFill>
                  <a:schemeClr val="accent3"/>
                </a:solidFill>
              </a:rPr>
              <a:t>----</a:t>
            </a:r>
            <a:r>
              <a:rPr lang="en-US" altLang="zh-CN" sz="2000" b="1" dirty="0" err="1">
                <a:solidFill>
                  <a:schemeClr val="accent3"/>
                </a:solidFill>
              </a:rPr>
              <a:t>Github</a:t>
            </a:r>
            <a:r>
              <a:rPr lang="zh-CN" altLang="en-US" sz="2000" b="1" dirty="0">
                <a:solidFill>
                  <a:schemeClr val="accent3"/>
                </a:solidFill>
              </a:rPr>
              <a:t>仓库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AEC3510-FEE5-6B49-82D4-7F69EC0F2F05}"/>
              </a:ext>
            </a:extLst>
          </p:cNvPr>
          <p:cNvSpPr/>
          <p:nvPr/>
        </p:nvSpPr>
        <p:spPr>
          <a:xfrm>
            <a:off x="3401488" y="3515065"/>
            <a:ext cx="2685351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开发模型</a:t>
            </a:r>
            <a:r>
              <a:rPr lang="en-US" altLang="zh-CN" sz="2000" b="1" dirty="0">
                <a:solidFill>
                  <a:schemeClr val="accent3"/>
                </a:solidFill>
              </a:rPr>
              <a:t>----</a:t>
            </a:r>
            <a:r>
              <a:rPr lang="zh-CN" altLang="en-US" sz="2000" b="1" dirty="0">
                <a:solidFill>
                  <a:schemeClr val="accent3"/>
                </a:solidFill>
              </a:rPr>
              <a:t>敏捷开发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A847768-EA66-DE40-AACC-E353AFB17CA0}"/>
              </a:ext>
            </a:extLst>
          </p:cNvPr>
          <p:cNvSpPr/>
          <p:nvPr/>
        </p:nvSpPr>
        <p:spPr>
          <a:xfrm>
            <a:off x="3401488" y="3954284"/>
            <a:ext cx="3661580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开发环境</a:t>
            </a:r>
            <a:r>
              <a:rPr lang="en-US" altLang="zh-CN" sz="2000" b="1" dirty="0">
                <a:solidFill>
                  <a:schemeClr val="accent3"/>
                </a:solidFill>
              </a:rPr>
              <a:t>----Windows</a:t>
            </a:r>
            <a:r>
              <a:rPr lang="zh-CN" altLang="en-US" sz="2000" b="1" dirty="0">
                <a:solidFill>
                  <a:schemeClr val="accent3"/>
                </a:solidFill>
              </a:rPr>
              <a:t>、</a:t>
            </a:r>
            <a:r>
              <a:rPr lang="en-US" altLang="zh-CN" sz="2000" b="1" dirty="0">
                <a:solidFill>
                  <a:schemeClr val="accent3"/>
                </a:solidFill>
              </a:rPr>
              <a:t>Mac</a:t>
            </a: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协作管理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0FACF42-7999-4944-AAAE-B6EF8E92AE3D}"/>
              </a:ext>
            </a:extLst>
          </p:cNvPr>
          <p:cNvSpPr/>
          <p:nvPr/>
        </p:nvSpPr>
        <p:spPr>
          <a:xfrm>
            <a:off x="322289" y="1273408"/>
            <a:ext cx="1723549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经济决策方法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sp>
        <p:nvSpPr>
          <p:cNvPr id="53" name="文本框 8">
            <a:extLst>
              <a:ext uri="{FF2B5EF4-FFF2-40B4-BE49-F238E27FC236}">
                <a16:creationId xmlns:a16="http://schemas.microsoft.com/office/drawing/2014/main" id="{09D9F016-426D-6A43-8C7A-1D2A854722FD}"/>
              </a:ext>
            </a:extLst>
          </p:cNvPr>
          <p:cNvSpPr txBox="1"/>
          <p:nvPr/>
        </p:nvSpPr>
        <p:spPr>
          <a:xfrm>
            <a:off x="787004" y="2020582"/>
            <a:ext cx="5442346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以成本效益分析、风险分析为基础进行决策</a:t>
            </a:r>
          </a:p>
        </p:txBody>
      </p: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5048018" cy="825190"/>
          </a:xfrm>
        </p:spPr>
        <p:txBody>
          <a:bodyPr/>
          <a:lstStyle/>
          <a:p>
            <a:r>
              <a:rPr kumimoji="1" lang="zh-CN" altLang="en-US" dirty="0"/>
              <a:t>需求分析、概要设计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需求分析</a:t>
            </a:r>
          </a:p>
        </p:txBody>
      </p:sp>
      <p:sp>
        <p:nvSpPr>
          <p:cNvPr id="11" name="文本框 8"/>
          <p:cNvSpPr txBox="1"/>
          <p:nvPr/>
        </p:nvSpPr>
        <p:spPr>
          <a:xfrm>
            <a:off x="2148116" y="2154999"/>
            <a:ext cx="8918048" cy="1341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用户注册、文件保存、文件上传和文件下载。数据所有者和数据使用者想使用系统功能都需要注册账户。文件拥有者分享文件分为文件上传和文件保存两步。文件上传过程记录文件的基本信息，文件保存包括对文件的加密、将密文上传至区块链等功能。数据使用者申请使用文件需要进行文件下载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897590" y="1674237"/>
            <a:ext cx="1723549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系统功能需求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1C483D7-B434-624F-A70C-FEF803A7E32D}"/>
              </a:ext>
            </a:extLst>
          </p:cNvPr>
          <p:cNvSpPr/>
          <p:nvPr/>
        </p:nvSpPr>
        <p:spPr>
          <a:xfrm>
            <a:off x="1897589" y="3610245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创新设计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0" name="文本框 8">
            <a:extLst>
              <a:ext uri="{FF2B5EF4-FFF2-40B4-BE49-F238E27FC236}">
                <a16:creationId xmlns:a16="http://schemas.microsoft.com/office/drawing/2014/main" id="{139BEC66-BD6D-5D48-8F76-F6DD0B4D7BB3}"/>
              </a:ext>
            </a:extLst>
          </p:cNvPr>
          <p:cNvSpPr txBox="1"/>
          <p:nvPr/>
        </p:nvSpPr>
        <p:spPr>
          <a:xfrm>
            <a:off x="2148116" y="4204796"/>
            <a:ext cx="8918048" cy="70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基于智能合约的关键字搜索实现对分散存储在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IPFS</a:t>
            </a: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中的密文建立索引，数据使用者能够对加密后的数据进行检索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  <p:sp>
        <p:nvSpPr>
          <p:cNvPr id="21" name="文本框 8">
            <a:hlinkClick r:id="rId3"/>
            <a:extLst>
              <a:ext uri="{FF2B5EF4-FFF2-40B4-BE49-F238E27FC236}">
                <a16:creationId xmlns:a16="http://schemas.microsoft.com/office/drawing/2014/main" id="{FC716DA1-256E-4A48-BD1B-A27E03D6BEBE}"/>
              </a:ext>
            </a:extLst>
          </p:cNvPr>
          <p:cNvSpPr txBox="1"/>
          <p:nvPr/>
        </p:nvSpPr>
        <p:spPr>
          <a:xfrm>
            <a:off x="8663216" y="5423820"/>
            <a:ext cx="2552472" cy="381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需求规格说明书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.word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概要设计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7639608-46B5-DD43-8AAC-F194C368CE18}"/>
              </a:ext>
            </a:extLst>
          </p:cNvPr>
          <p:cNvSpPr/>
          <p:nvPr/>
        </p:nvSpPr>
        <p:spPr>
          <a:xfrm>
            <a:off x="2811988" y="1467120"/>
            <a:ext cx="148309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架构设计图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FE18DCD-ED4C-3944-B6D4-68DF6800F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2219" y="1920514"/>
            <a:ext cx="5374631" cy="4145092"/>
          </a:xfrm>
          <a:prstGeom prst="rect">
            <a:avLst/>
          </a:prstGeom>
        </p:spPr>
      </p:pic>
      <p:sp>
        <p:nvSpPr>
          <p:cNvPr id="11" name="文本框 8">
            <a:hlinkClick r:id="rId4"/>
            <a:extLst>
              <a:ext uri="{FF2B5EF4-FFF2-40B4-BE49-F238E27FC236}">
                <a16:creationId xmlns:a16="http://schemas.microsoft.com/office/drawing/2014/main" id="{73B57F19-AA2A-CB41-9574-30351E424B8A}"/>
              </a:ext>
            </a:extLst>
          </p:cNvPr>
          <p:cNvSpPr txBox="1"/>
          <p:nvPr/>
        </p:nvSpPr>
        <p:spPr>
          <a:xfrm>
            <a:off x="9898706" y="6065606"/>
            <a:ext cx="2146970" cy="381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架构设计文档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.word</a:t>
            </a: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需求分析、概要设计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下一阶段工作</a:t>
            </a:r>
          </a:p>
        </p:txBody>
      </p:sp>
      <p:sp>
        <p:nvSpPr>
          <p:cNvPr id="19" name="文本框 8">
            <a:extLst>
              <a:ext uri="{FF2B5EF4-FFF2-40B4-BE49-F238E27FC236}">
                <a16:creationId xmlns:a16="http://schemas.microsoft.com/office/drawing/2014/main" id="{78EB45C3-318A-0949-965E-65BA03F59466}"/>
              </a:ext>
            </a:extLst>
          </p:cNvPr>
          <p:cNvSpPr txBox="1"/>
          <p:nvPr/>
        </p:nvSpPr>
        <p:spPr>
          <a:xfrm>
            <a:off x="644440" y="2307550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编码任务分工</a:t>
            </a:r>
          </a:p>
        </p:txBody>
      </p:sp>
      <p:sp>
        <p:nvSpPr>
          <p:cNvPr id="20" name="文本框 8">
            <a:extLst>
              <a:ext uri="{FF2B5EF4-FFF2-40B4-BE49-F238E27FC236}">
                <a16:creationId xmlns:a16="http://schemas.microsoft.com/office/drawing/2014/main" id="{4565F243-CADB-374E-B155-DD6074559130}"/>
              </a:ext>
            </a:extLst>
          </p:cNvPr>
          <p:cNvSpPr txBox="1"/>
          <p:nvPr/>
        </p:nvSpPr>
        <p:spPr>
          <a:xfrm>
            <a:off x="644441" y="2754188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各模块接口方案制定</a:t>
            </a:r>
          </a:p>
        </p:txBody>
      </p:sp>
      <p:sp>
        <p:nvSpPr>
          <p:cNvPr id="21" name="文本框 8">
            <a:extLst>
              <a:ext uri="{FF2B5EF4-FFF2-40B4-BE49-F238E27FC236}">
                <a16:creationId xmlns:a16="http://schemas.microsoft.com/office/drawing/2014/main" id="{58C21B51-9A91-C94C-8654-7FACDABFBF68}"/>
              </a:ext>
            </a:extLst>
          </p:cNvPr>
          <p:cNvSpPr txBox="1"/>
          <p:nvPr/>
        </p:nvSpPr>
        <p:spPr>
          <a:xfrm>
            <a:off x="644446" y="1884148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需求分析、概要设计内部评审</a:t>
            </a:r>
          </a:p>
        </p:txBody>
      </p:sp>
      <p:sp>
        <p:nvSpPr>
          <p:cNvPr id="22" name="文本框 8">
            <a:extLst>
              <a:ext uri="{FF2B5EF4-FFF2-40B4-BE49-F238E27FC236}">
                <a16:creationId xmlns:a16="http://schemas.microsoft.com/office/drawing/2014/main" id="{0CB31660-8015-3340-A4B9-04812CBBA79A}"/>
              </a:ext>
            </a:extLst>
          </p:cNvPr>
          <p:cNvSpPr txBox="1"/>
          <p:nvPr/>
        </p:nvSpPr>
        <p:spPr>
          <a:xfrm>
            <a:off x="644442" y="3181923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编码开发</a:t>
            </a:r>
          </a:p>
        </p:txBody>
      </p:sp>
      <p:sp>
        <p:nvSpPr>
          <p:cNvPr id="23" name="文本框 8">
            <a:extLst>
              <a:ext uri="{FF2B5EF4-FFF2-40B4-BE49-F238E27FC236}">
                <a16:creationId xmlns:a16="http://schemas.microsoft.com/office/drawing/2014/main" id="{2F582FB8-C90C-8A44-AB23-539E89406F75}"/>
              </a:ext>
            </a:extLst>
          </p:cNvPr>
          <p:cNvSpPr txBox="1"/>
          <p:nvPr/>
        </p:nvSpPr>
        <p:spPr>
          <a:xfrm>
            <a:off x="644443" y="3624228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接口联调、集成测试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9EA8CD96-8745-2440-A3FE-787FD5588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9303" y="2331299"/>
            <a:ext cx="8603771" cy="3819894"/>
          </a:xfrm>
          <a:prstGeom prst="rect">
            <a:avLst/>
          </a:prstGeom>
        </p:spPr>
      </p:pic>
      <p:sp>
        <p:nvSpPr>
          <p:cNvPr id="25" name="文本框 8">
            <a:extLst>
              <a:ext uri="{FF2B5EF4-FFF2-40B4-BE49-F238E27FC236}">
                <a16:creationId xmlns:a16="http://schemas.microsoft.com/office/drawing/2014/main" id="{E0E0C50B-7975-8147-B256-AE72B49CA0A4}"/>
              </a:ext>
            </a:extLst>
          </p:cNvPr>
          <p:cNvSpPr txBox="1"/>
          <p:nvPr/>
        </p:nvSpPr>
        <p:spPr>
          <a:xfrm>
            <a:off x="644440" y="1514621"/>
            <a:ext cx="435617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智能合约技术的研究选型确认</a:t>
            </a: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5CE988-5246-404F-9A49-2BE3F0852126}"/>
              </a:ext>
            </a:extLst>
          </p:cNvPr>
          <p:cNvGrpSpPr/>
          <p:nvPr/>
        </p:nvGrpSpPr>
        <p:grpSpPr>
          <a:xfrm>
            <a:off x="3603018" y="1812267"/>
            <a:ext cx="7941281" cy="1677767"/>
            <a:chOff x="3122511" y="3233854"/>
            <a:chExt cx="7941281" cy="1677767"/>
          </a:xfrm>
        </p:grpSpPr>
        <p:sp>
          <p:nvSpPr>
            <p:cNvPr id="3" name="矩形 2"/>
            <p:cNvSpPr/>
            <p:nvPr/>
          </p:nvSpPr>
          <p:spPr>
            <a:xfrm flipV="1">
              <a:off x="3182918" y="3233854"/>
              <a:ext cx="765739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8"/>
            <p:cNvSpPr txBox="1"/>
            <p:nvPr/>
          </p:nvSpPr>
          <p:spPr>
            <a:xfrm>
              <a:off x="3938759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实现一个分布式数据存储与共享方案，将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（星际文件系统）、区块链和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ABE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技术结合起来。数据所有者能够向数据使用者分发密钥，通过指定访问策略对共享数据进行加密，实现细粒度访问控制。基于智能合约的关键字搜索实现对分散存储在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中的密文建立索引，数据使用者能够对加密后的数据进行检索。本课题的创新点在于智能合约的设计。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994987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</a:rPr>
                <a:t>课题要求</a:t>
              </a:r>
              <a:endParaRPr lang="en-US" altLang="zh-CN" sz="20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122511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/>
                  </a:solidFill>
                </a:rPr>
                <a:t>01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42A78BD7-5A40-0D4F-BB1A-28C9049CD2DA}"/>
              </a:ext>
            </a:extLst>
          </p:cNvPr>
          <p:cNvGrpSpPr/>
          <p:nvPr/>
        </p:nvGrpSpPr>
        <p:grpSpPr>
          <a:xfrm>
            <a:off x="3603018" y="3936758"/>
            <a:ext cx="7941281" cy="1677767"/>
            <a:chOff x="7161866" y="3233854"/>
            <a:chExt cx="7941281" cy="1677767"/>
          </a:xfrm>
        </p:grpSpPr>
        <p:sp>
          <p:nvSpPr>
            <p:cNvPr id="9" name="矩形 8"/>
            <p:cNvSpPr/>
            <p:nvPr/>
          </p:nvSpPr>
          <p:spPr>
            <a:xfrm flipV="1">
              <a:off x="7222273" y="3233854"/>
              <a:ext cx="76573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8"/>
            <p:cNvSpPr txBox="1"/>
            <p:nvPr/>
          </p:nvSpPr>
          <p:spPr>
            <a:xfrm>
              <a:off x="7978114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用户注册、文件保存、文件上传和文件下载。数据所有者和数据使用者想使用系统功能都需要注册账户。文件拥有者分享文件分为文件上传和文件保存两步。文件上传过程记录文件的基本信息，文件保存包括对文件的加密、将密文上传至区块链等功能。数据使用者申请使用文件需要进行文件下载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034342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>
                      <a:lumMod val="75000"/>
                    </a:schemeClr>
                  </a:solidFill>
                </a:rPr>
                <a:t>功能要求</a:t>
              </a:r>
              <a:endParaRPr lang="en-US" altLang="zh-CN" sz="20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161866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>
                      <a:lumMod val="75000"/>
                    </a:schemeClr>
                  </a:solidFill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sp>
        <p:nvSpPr>
          <p:cNvPr id="4" name="矩形 3"/>
          <p:cNvSpPr/>
          <p:nvPr/>
        </p:nvSpPr>
        <p:spPr>
          <a:xfrm>
            <a:off x="579577" y="1404913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原理支撑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D49DCA9-2CA8-C147-B4A6-154AA345523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217" y="1631610"/>
            <a:ext cx="4879340" cy="4721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6" y="3033133"/>
            <a:ext cx="5033731" cy="825190"/>
          </a:xfrm>
        </p:spPr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01A57839-3513-C742-8F1A-DFB5AA67AA49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8" name="文本框 8"/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4" name="文本框 8">
            <a:hlinkClick r:id="rId3"/>
            <a:extLst>
              <a:ext uri="{FF2B5EF4-FFF2-40B4-BE49-F238E27FC236}">
                <a16:creationId xmlns:a16="http://schemas.microsoft.com/office/drawing/2014/main" id="{E2A611E8-EC59-A749-ABED-2617548AAF1C}"/>
              </a:ext>
            </a:extLst>
          </p:cNvPr>
          <p:cNvSpPr txBox="1"/>
          <p:nvPr/>
        </p:nvSpPr>
        <p:spPr>
          <a:xfrm>
            <a:off x="8455668" y="5679843"/>
            <a:ext cx="2146970" cy="381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会议纪要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.word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858754" y="4286073"/>
            <a:ext cx="7528004" cy="1137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曹俊燚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负责规划项目整体进度安排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、风险把控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，及项目的需求分析。同时曹俊燚作为后端开发人员参与系统的编码实现过程，并且负责系统的最终打包上线工作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D439042D-1BFC-BD49-ABB2-D3967E706B25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16" name="文本框 8">
              <a:extLst>
                <a:ext uri="{FF2B5EF4-FFF2-40B4-BE49-F238E27FC236}">
                  <a16:creationId xmlns:a16="http://schemas.microsoft.com/office/drawing/2014/main" id="{01D5AC97-97E2-BF43-862C-A20320C5738E}"/>
                </a:ext>
              </a:extLst>
            </p:cNvPr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973849D-0BC8-A444-88B6-462BED925A92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2D365F6-23DF-024A-A239-84959381166A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25FE35A-3766-AF48-9052-E9ADA14EC916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4E97B12-AD03-0C49-9314-D5F741A14750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162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14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赵梓清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根据需求分析中的功能概述与原型界面设计绘制系统界面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UI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图，系统的界面规划与展现形式需与前端开发负责人做好对接确认。同时赵梓清作为需求分析助理参与需求分析工作中，协助曹俊燚开展工作，并编写最终的系统用户说明手册。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AE517C6-52B6-C645-8643-A09C306C20D3}"/>
              </a:ext>
            </a:extLst>
          </p:cNvPr>
          <p:cNvGrpSpPr/>
          <p:nvPr/>
        </p:nvGrpSpPr>
        <p:grpSpPr>
          <a:xfrm>
            <a:off x="858754" y="1136691"/>
            <a:ext cx="4356183" cy="2407398"/>
            <a:chOff x="858754" y="1136691"/>
            <a:chExt cx="4356183" cy="2407398"/>
          </a:xfrm>
        </p:grpSpPr>
        <p:sp>
          <p:nvSpPr>
            <p:cNvPr id="16" name="文本框 8">
              <a:extLst>
                <a:ext uri="{FF2B5EF4-FFF2-40B4-BE49-F238E27FC236}">
                  <a16:creationId xmlns:a16="http://schemas.microsoft.com/office/drawing/2014/main" id="{175BDD39-BE53-7246-9064-E6A5E3158240}"/>
                </a:ext>
              </a:extLst>
            </p:cNvPr>
            <p:cNvSpPr txBox="1"/>
            <p:nvPr/>
          </p:nvSpPr>
          <p:spPr>
            <a:xfrm>
              <a:off x="858760" y="113669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2DD7C138-D676-7D42-AD48-0BFCD5468A1C}"/>
                </a:ext>
              </a:extLst>
            </p:cNvPr>
            <p:cNvSpPr txBox="1"/>
            <p:nvPr/>
          </p:nvSpPr>
          <p:spPr>
            <a:xfrm>
              <a:off x="858758" y="1656696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229E0C30-8488-E24B-B004-CB8C4C573DD1}"/>
                </a:ext>
              </a:extLst>
            </p:cNvPr>
            <p:cNvSpPr txBox="1"/>
            <p:nvPr/>
          </p:nvSpPr>
          <p:spPr>
            <a:xfrm>
              <a:off x="858754" y="215258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2632D59-19BA-BA4D-ABCE-1C22E1181A3A}"/>
                </a:ext>
              </a:extLst>
            </p:cNvPr>
            <p:cNvSpPr txBox="1"/>
            <p:nvPr/>
          </p:nvSpPr>
          <p:spPr>
            <a:xfrm>
              <a:off x="858754" y="2648475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F3AB69D5-58B2-9543-9D62-8D5147F5DAC6}"/>
                </a:ext>
              </a:extLst>
            </p:cNvPr>
            <p:cNvSpPr txBox="1"/>
            <p:nvPr/>
          </p:nvSpPr>
          <p:spPr>
            <a:xfrm>
              <a:off x="858754" y="3126731"/>
              <a:ext cx="4356177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582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908</TotalTime>
  <Words>1087</Words>
  <Application>Microsoft Macintosh PowerPoint</Application>
  <PresentationFormat>宽屏</PresentationFormat>
  <Paragraphs>133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132</cp:revision>
  <dcterms:created xsi:type="dcterms:W3CDTF">2015-08-18T02:51:41Z</dcterms:created>
  <dcterms:modified xsi:type="dcterms:W3CDTF">2019-08-29T02:50:30Z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